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307" r:id="rId4"/>
    <p:sldId id="308" r:id="rId5"/>
    <p:sldId id="311" r:id="rId6"/>
    <p:sldId id="315" r:id="rId7"/>
    <p:sldId id="313" r:id="rId8"/>
    <p:sldId id="314" r:id="rId9"/>
    <p:sldId id="309" r:id="rId10"/>
    <p:sldId id="310" r:id="rId11"/>
    <p:sldId id="312" r:id="rId12"/>
    <p:sldId id="302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037521-AD77-BD71-6828-D88F3ACF1FD3}" v="1" dt="2025-11-04T10:21:21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6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7AE66-9D20-470C-B81A-C10991B12F55}" type="datetimeFigureOut">
              <a:rPr lang="el-GR" smtClean="0"/>
              <a:t>4/5/2026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6178C-3F2C-4A21-9109-94E4693C3F44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1655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4D1223-A141-45B2-96BE-2F0E15398764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2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67197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870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2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497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71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3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6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5" y="1437449"/>
            <a:ext cx="8556980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1849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3" y="3429002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2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5210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1343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2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5012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2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7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7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5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5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8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30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7" y="6250166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5/4/2026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6" y="6250166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5"/>
            <a:ext cx="1549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8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5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hyperlink" Target="mailto:anagrapet@affil.duth.gr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hyperlink" Target="erasmus.duth.gr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inkedin.com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jpeg"/><Relationship Id="rId11" Type="http://schemas.openxmlformats.org/officeDocument/2006/relationships/image" Target="../media/image9.png"/><Relationship Id="rId5" Type="http://schemas.openxmlformats.org/officeDocument/2006/relationships/hyperlink" Target="https://erasmusintern.org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459596" y="1628800"/>
            <a:ext cx="7200800" cy="72008"/>
          </a:xfrm>
        </p:spPr>
        <p:txBody>
          <a:bodyPr>
            <a:normAutofit fontScale="90000"/>
          </a:bodyPr>
          <a:lstStyle/>
          <a:p>
            <a:br>
              <a:rPr lang="el-GR" sz="4000" dirty="0"/>
            </a:br>
            <a:endParaRPr lang="el-GR" sz="400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831518" y="1936173"/>
            <a:ext cx="6696744" cy="1433373"/>
          </a:xfrm>
        </p:spPr>
        <p:txBody>
          <a:bodyPr>
            <a:normAutofit lnSpcReduction="10000"/>
          </a:bodyPr>
          <a:lstStyle/>
          <a:p>
            <a:r>
              <a:rPr lang="el-GR" sz="4800" b="1" cap="all" dirty="0"/>
              <a:t>Πρακτικη ασκηση </a:t>
            </a:r>
            <a:br>
              <a:rPr lang="el-GR" sz="4800" b="1" cap="all" dirty="0"/>
            </a:br>
            <a:r>
              <a:rPr lang="en-US" sz="4800" b="1" cap="all" dirty="0"/>
              <a:t>Erasmus+</a:t>
            </a:r>
          </a:p>
          <a:p>
            <a:endParaRPr lang="en-US" sz="4800" b="1" cap="all" dirty="0"/>
          </a:p>
          <a:p>
            <a:endParaRPr lang="en-US" sz="4800" b="1" cap="all" dirty="0"/>
          </a:p>
          <a:p>
            <a:endParaRPr lang="en-US" sz="3200" b="1" dirty="0"/>
          </a:p>
        </p:txBody>
      </p:sp>
      <p:pic>
        <p:nvPicPr>
          <p:cNvPr id="1026" name="Picture 2" descr="EU flag-Erasmus+_vect_P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0" y="6075064"/>
            <a:ext cx="228561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Υπότιτλος 2"/>
          <p:cNvSpPr txBox="1">
            <a:spLocks/>
          </p:cNvSpPr>
          <p:nvPr/>
        </p:nvSpPr>
        <p:spPr>
          <a:xfrm>
            <a:off x="1775521" y="5805264"/>
            <a:ext cx="360040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rgbClr val="31B6FD"/>
              </a:buClr>
            </a:pPr>
            <a:endParaRPr lang="el-GR" sz="1400" dirty="0">
              <a:solidFill>
                <a:srgbClr val="C6E7FC">
                  <a:lumMod val="25000"/>
                </a:srgbClr>
              </a:solidFill>
              <a:latin typeface="Candara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4">
            <a:clrChange>
              <a:clrFrom>
                <a:srgbClr val="CFD0D1"/>
              </a:clrFrom>
              <a:clrTo>
                <a:srgbClr val="CFD0D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3752" y="5607471"/>
            <a:ext cx="932769" cy="1115665"/>
          </a:xfrm>
          <a:prstGeom prst="rect">
            <a:avLst/>
          </a:prstGeom>
        </p:spPr>
      </p:pic>
      <p:sp>
        <p:nvSpPr>
          <p:cNvPr id="7" name="Υπότιτλος 2">
            <a:extLst>
              <a:ext uri="{FF2B5EF4-FFF2-40B4-BE49-F238E27FC236}">
                <a16:creationId xmlns:a16="http://schemas.microsoft.com/office/drawing/2014/main" id="{9A04ADAF-6CDE-43AD-A39D-99F22E78AFA3}"/>
              </a:ext>
            </a:extLst>
          </p:cNvPr>
          <p:cNvSpPr txBox="1">
            <a:spLocks/>
          </p:cNvSpPr>
          <p:nvPr/>
        </p:nvSpPr>
        <p:spPr>
          <a:xfrm>
            <a:off x="2747628" y="3720439"/>
            <a:ext cx="6696744" cy="1433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/>
              <a:t>Η ευκαιρία σου για εργασιακή εμπειρία</a:t>
            </a:r>
          </a:p>
          <a:p>
            <a:r>
              <a:rPr lang="el-GR" sz="2400" b="1" dirty="0"/>
              <a:t> στο εξωτερικό!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151248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ΔΑΠΑΝΕΣ ΤΑΞΙΔΙΟΥ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graphicFrame>
        <p:nvGraphicFramePr>
          <p:cNvPr id="2" name="Πίνακας 1">
            <a:extLst>
              <a:ext uri="{FF2B5EF4-FFF2-40B4-BE49-F238E27FC236}">
                <a16:creationId xmlns:a16="http://schemas.microsoft.com/office/drawing/2014/main" id="{A7B1210A-20FF-4790-88DE-75D3FA28EF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623502"/>
              </p:ext>
            </p:extLst>
          </p:nvPr>
        </p:nvGraphicFramePr>
        <p:xfrm>
          <a:off x="536894" y="2869036"/>
          <a:ext cx="7407480" cy="311783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69160">
                  <a:extLst>
                    <a:ext uri="{9D8B030D-6E8A-4147-A177-3AD203B41FA5}">
                      <a16:colId xmlns:a16="http://schemas.microsoft.com/office/drawing/2014/main" val="2459583814"/>
                    </a:ext>
                  </a:extLst>
                </a:gridCol>
                <a:gridCol w="2469160">
                  <a:extLst>
                    <a:ext uri="{9D8B030D-6E8A-4147-A177-3AD203B41FA5}">
                      <a16:colId xmlns:a16="http://schemas.microsoft.com/office/drawing/2014/main" val="1956506218"/>
                    </a:ext>
                  </a:extLst>
                </a:gridCol>
                <a:gridCol w="2469160">
                  <a:extLst>
                    <a:ext uri="{9D8B030D-6E8A-4147-A177-3AD203B41FA5}">
                      <a16:colId xmlns:a16="http://schemas.microsoft.com/office/drawing/2014/main" val="3542956966"/>
                    </a:ext>
                  </a:extLst>
                </a:gridCol>
              </a:tblGrid>
              <a:tr h="461393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>
                          <a:solidFill>
                            <a:sysClr val="windowText" lastClr="000000"/>
                          </a:solidFill>
                        </a:rPr>
                        <a:t>Αποστάσεις μετακίνησης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>
                          <a:solidFill>
                            <a:schemeClr val="tx1"/>
                          </a:solidFill>
                        </a:rPr>
                        <a:t>Συνήθης μετακίνηση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Πράσινη μετακίνηση* </a:t>
                      </a:r>
                      <a:endParaRPr lang="el-GR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070824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 έως 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6363844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 έως 499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211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285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7444130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500 έως 1999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309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417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152750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2 000 έως 2 999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395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535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8314371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3 000 έως 3 999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580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785 EUR  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77650542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4 000 έως 7 999 χλμ.: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1 188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4447260"/>
                  </a:ext>
                </a:extLst>
              </a:tr>
              <a:tr h="379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8 000 χλμ. και άνω: </a:t>
                      </a:r>
                      <a:endParaRPr lang="el-G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1 735 EUR   </a:t>
                      </a: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549910" algn="ctr"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1519892"/>
                  </a:ext>
                </a:extLst>
              </a:tr>
            </a:tbl>
          </a:graphicData>
        </a:graphic>
      </p:graphicFrame>
      <p:sp>
        <p:nvSpPr>
          <p:cNvPr id="18" name="Οβάλ 17">
            <a:extLst>
              <a:ext uri="{FF2B5EF4-FFF2-40B4-BE49-F238E27FC236}">
                <a16:creationId xmlns:a16="http://schemas.microsoft.com/office/drawing/2014/main" id="{2180D6AA-7BD0-4A4C-8BEB-35C6DA416D0F}"/>
              </a:ext>
            </a:extLst>
          </p:cNvPr>
          <p:cNvSpPr/>
          <p:nvPr/>
        </p:nvSpPr>
        <p:spPr>
          <a:xfrm>
            <a:off x="8539993" y="3327018"/>
            <a:ext cx="2592017" cy="233213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l-GR" sz="1200" b="1" dirty="0">
                <a:solidFill>
                  <a:schemeClr val="tx1"/>
                </a:solidFill>
              </a:rPr>
              <a:t>*Πράσινη μετακίνηση</a:t>
            </a:r>
            <a:r>
              <a:rPr lang="en-US" sz="1200" b="1" dirty="0">
                <a:solidFill>
                  <a:schemeClr val="tx1"/>
                </a:solidFill>
              </a:rPr>
              <a:t>: </a:t>
            </a:r>
            <a:r>
              <a:rPr lang="el-GR" sz="1200" dirty="0">
                <a:solidFill>
                  <a:schemeClr val="tx1"/>
                </a:solidFill>
              </a:rPr>
              <a:t>Μετακίνηση κατά την οποία χρησιμοποιούνται μέσα μεταφοράς χαμηλών εκπομπών όπως λεωφορείο, τρένο, ποδήλατο ή η πρακτική του συνεπιβατισμού. </a:t>
            </a:r>
          </a:p>
          <a:p>
            <a:pPr algn="ctr"/>
            <a:endParaRPr lang="el-GR" sz="1200" dirty="0"/>
          </a:p>
        </p:txBody>
      </p:sp>
    </p:spTree>
    <p:extLst>
      <p:ext uri="{BB962C8B-B14F-4D97-AF65-F5344CB8AC3E}">
        <p14:creationId xmlns:p14="http://schemas.microsoft.com/office/powerpoint/2010/main" val="30156342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ΟΦΕΛΗ ΓΙΑ ΤΟΥΣ ΦΟΙΤΗΤΕΣ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17" name="Ορθογώνιο: Στρογγύλεμα γωνιών 16">
            <a:extLst>
              <a:ext uri="{FF2B5EF4-FFF2-40B4-BE49-F238E27FC236}">
                <a16:creationId xmlns:a16="http://schemas.microsoft.com/office/drawing/2014/main" id="{A245D8A4-F2DF-4E2F-911F-C5F8FCC56793}"/>
              </a:ext>
            </a:extLst>
          </p:cNvPr>
          <p:cNvSpPr/>
          <p:nvPr/>
        </p:nvSpPr>
        <p:spPr>
          <a:xfrm>
            <a:off x="8091183" y="3032168"/>
            <a:ext cx="2529280" cy="1250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επαγγελματικές γνωριμίες</a:t>
            </a: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id="{5F44C974-68A9-4660-893D-D1DDCB9232BB}"/>
              </a:ext>
            </a:extLst>
          </p:cNvPr>
          <p:cNvSpPr/>
          <p:nvPr/>
        </p:nvSpPr>
        <p:spPr>
          <a:xfrm>
            <a:off x="6322502" y="4655461"/>
            <a:ext cx="2529280" cy="1250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δυνατότητα να εξερευνήσουν άλλες χώρες και πόλεις</a:t>
            </a:r>
          </a:p>
        </p:txBody>
      </p:sp>
      <p:sp>
        <p:nvSpPr>
          <p:cNvPr id="21" name="Ορθογώνιο: Στρογγύλεμα γωνιών 20">
            <a:extLst>
              <a:ext uri="{FF2B5EF4-FFF2-40B4-BE49-F238E27FC236}">
                <a16:creationId xmlns:a16="http://schemas.microsoft.com/office/drawing/2014/main" id="{17018122-1433-4002-A9A6-F52001C1C88D}"/>
              </a:ext>
            </a:extLst>
          </p:cNvPr>
          <p:cNvSpPr/>
          <p:nvPr/>
        </p:nvSpPr>
        <p:spPr>
          <a:xfrm>
            <a:off x="2777634" y="4655461"/>
            <a:ext cx="2529280" cy="1250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πιθανότητα μελλοντικής εργασίας</a:t>
            </a:r>
          </a:p>
        </p:txBody>
      </p:sp>
      <p:sp>
        <p:nvSpPr>
          <p:cNvPr id="22" name="Ορθογώνιο: Στρογγύλεμα γωνιών 21">
            <a:extLst>
              <a:ext uri="{FF2B5EF4-FFF2-40B4-BE49-F238E27FC236}">
                <a16:creationId xmlns:a16="http://schemas.microsoft.com/office/drawing/2014/main" id="{2934B7C9-BC52-42FE-B844-6634B9E731A2}"/>
              </a:ext>
            </a:extLst>
          </p:cNvPr>
          <p:cNvSpPr/>
          <p:nvPr/>
        </p:nvSpPr>
        <p:spPr>
          <a:xfrm>
            <a:off x="4738646" y="3036757"/>
            <a:ext cx="2529280" cy="1250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βελτίωση ξένων γλωσσών</a:t>
            </a:r>
          </a:p>
        </p:txBody>
      </p:sp>
      <p:sp>
        <p:nvSpPr>
          <p:cNvPr id="23" name="Ορθογώνιο: Στρογγύλεμα γωνιών 22">
            <a:extLst>
              <a:ext uri="{FF2B5EF4-FFF2-40B4-BE49-F238E27FC236}">
                <a16:creationId xmlns:a16="http://schemas.microsoft.com/office/drawing/2014/main" id="{096F608E-645F-4994-989F-83A392323443}"/>
              </a:ext>
            </a:extLst>
          </p:cNvPr>
          <p:cNvSpPr/>
          <p:nvPr/>
        </p:nvSpPr>
        <p:spPr>
          <a:xfrm>
            <a:off x="1286838" y="3072242"/>
            <a:ext cx="2529280" cy="125088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εργασιακή εμπειρία στο εξωτερικό</a:t>
            </a:r>
          </a:p>
        </p:txBody>
      </p:sp>
    </p:spTree>
    <p:extLst>
      <p:ext uri="{BB962C8B-B14F-4D97-AF65-F5344CB8AC3E}">
        <p14:creationId xmlns:p14="http://schemas.microsoft.com/office/powerpoint/2010/main" val="2909351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92F0B5-8511-41AA-A05B-C31374F25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Επικοινωνία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1783763-AC64-4814-AFFB-91CCA60D4A2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567608" y="2679192"/>
            <a:ext cx="3455239" cy="3447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1500" b="1" dirty="0"/>
              <a:t>Δημοκρίτειο Πανεπιστήμιο Θράκης</a:t>
            </a:r>
            <a:br>
              <a:rPr lang="el-GR" sz="1500" b="1" dirty="0"/>
            </a:br>
            <a:r>
              <a:rPr lang="el-GR" sz="1500" b="1" dirty="0"/>
              <a:t>Τμήμα Διεθνών Σχέσεων/Erasmus</a:t>
            </a:r>
            <a:r>
              <a:rPr lang="en-US" sz="1500" b="1" dirty="0"/>
              <a:t>+</a:t>
            </a:r>
            <a:br>
              <a:rPr lang="el-GR" sz="1500" b="1" dirty="0"/>
            </a:br>
            <a:r>
              <a:rPr lang="el-GR" sz="1500" b="1" dirty="0"/>
              <a:t>Κτίριο Διοίκησης, Πανεπιστημιούπολη</a:t>
            </a:r>
            <a:br>
              <a:rPr lang="el-GR" sz="1500" b="1" dirty="0"/>
            </a:br>
            <a:r>
              <a:rPr lang="el-GR" sz="1500" b="1" dirty="0"/>
              <a:t>691 00 Κομοτηνή</a:t>
            </a:r>
            <a:endParaRPr lang="en-US" sz="1500" b="1" dirty="0"/>
          </a:p>
          <a:p>
            <a:pPr marL="0" indent="0">
              <a:buNone/>
            </a:pPr>
            <a:endParaRPr lang="en-US" sz="1500" b="1" dirty="0"/>
          </a:p>
          <a:p>
            <a:pPr marL="0" indent="0">
              <a:buNone/>
            </a:pPr>
            <a:r>
              <a:rPr lang="el-GR" sz="1500" dirty="0"/>
              <a:t>Αγραπετίδου Άννη</a:t>
            </a:r>
            <a:endParaRPr lang="en-US" sz="1500" dirty="0"/>
          </a:p>
          <a:p>
            <a:pPr marL="0" indent="0">
              <a:buNone/>
            </a:pPr>
            <a:r>
              <a:rPr lang="el-GR" sz="1500" dirty="0"/>
              <a:t>Κομοτηνή: Τηλέφωνο: </a:t>
            </a:r>
            <a:r>
              <a:rPr lang="en-US" sz="1500" b="1" dirty="0"/>
              <a:t>+30 25310 </a:t>
            </a:r>
            <a:r>
              <a:rPr lang="el-GR" sz="1500" b="1" dirty="0"/>
              <a:t>3910</a:t>
            </a:r>
            <a:r>
              <a:rPr lang="en-US" sz="1500" b="1" dirty="0"/>
              <a:t>3</a:t>
            </a:r>
            <a:endParaRPr lang="el-GR" sz="1500" dirty="0"/>
          </a:p>
          <a:p>
            <a:pPr marL="0" indent="0">
              <a:buNone/>
            </a:pPr>
            <a:r>
              <a:rPr lang="en-US" sz="1500" dirty="0"/>
              <a:t>Email: </a:t>
            </a:r>
            <a:r>
              <a:rPr lang="en-US" sz="1500" b="1" dirty="0">
                <a:hlinkClick r:id="rId2"/>
              </a:rPr>
              <a:t>anagrapet@affil.duth.gr</a:t>
            </a:r>
            <a:r>
              <a:rPr lang="en-US" sz="1500" b="1" dirty="0"/>
              <a:t> </a:t>
            </a:r>
            <a:endParaRPr lang="el-GR" sz="1500" b="1" dirty="0"/>
          </a:p>
          <a:p>
            <a:pPr marL="0" indent="0">
              <a:buNone/>
            </a:pPr>
            <a:endParaRPr lang="el-GR" sz="1500" dirty="0"/>
          </a:p>
          <a:p>
            <a:pPr marL="0" indent="0">
              <a:buNone/>
            </a:pPr>
            <a:r>
              <a:rPr lang="en-US" sz="1500" dirty="0"/>
              <a:t>Web</a:t>
            </a:r>
            <a:r>
              <a:rPr lang="el-GR" sz="1500" dirty="0"/>
              <a:t>: </a:t>
            </a:r>
            <a:r>
              <a:rPr lang="en-US" sz="1500" dirty="0"/>
              <a:t>Erasmus.duth.gr</a:t>
            </a:r>
            <a:endParaRPr lang="el-GR" dirty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85FDC65-D472-4ED3-A4EE-8B8EACCC4D0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83888" y="3610796"/>
            <a:ext cx="3822192" cy="5228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facebook.com/</a:t>
            </a:r>
            <a:r>
              <a:rPr lang="en-US" sz="2000" b="1" dirty="0"/>
              <a:t>erasmus.duth</a:t>
            </a:r>
            <a:endParaRPr lang="el-GR" sz="2000" b="1" dirty="0"/>
          </a:p>
        </p:txBody>
      </p:sp>
      <p:pic>
        <p:nvPicPr>
          <p:cNvPr id="1028" name="Picture 4" descr="Facebook - Log In or Sign Up">
            <a:extLst>
              <a:ext uri="{FF2B5EF4-FFF2-40B4-BE49-F238E27FC236}">
                <a16:creationId xmlns:a16="http://schemas.microsoft.com/office/drawing/2014/main" id="{3E69B5C2-9D6D-4D5C-A347-9BFBA9653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161" y="2711151"/>
            <a:ext cx="954267" cy="95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DD66BE95-CBD3-49BE-84A7-7B0C424271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4451" y="5742335"/>
            <a:ext cx="932769" cy="1115665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26E37B40-CA14-4F57-BF45-B793E10991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22" y="2711151"/>
            <a:ext cx="360000" cy="360000"/>
          </a:xfrm>
          <a:prstGeom prst="rect">
            <a:avLst/>
          </a:prstGeom>
        </p:spPr>
      </p:pic>
      <p:pic>
        <p:nvPicPr>
          <p:cNvPr id="10" name="Εικόνα 9">
            <a:extLst>
              <a:ext uri="{FF2B5EF4-FFF2-40B4-BE49-F238E27FC236}">
                <a16:creationId xmlns:a16="http://schemas.microsoft.com/office/drawing/2014/main" id="{3B44590C-51EB-49EA-B088-6E2431D66E8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8" y="4000486"/>
            <a:ext cx="360000" cy="360000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EC3FDD82-8AEE-4F0E-BC74-ACB77BAFD0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8" y="4402836"/>
            <a:ext cx="360000" cy="360000"/>
          </a:xfrm>
          <a:prstGeom prst="rect">
            <a:avLst/>
          </a:prstGeom>
        </p:spPr>
      </p:pic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29C6BEBE-F3A1-4DEE-A01B-D718421CDED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22" y="5035449"/>
            <a:ext cx="360000" cy="360000"/>
          </a:xfrm>
          <a:prstGeom prst="rect">
            <a:avLst/>
          </a:prstGeom>
        </p:spPr>
      </p:pic>
      <p:pic>
        <p:nvPicPr>
          <p:cNvPr id="15" name="Picture 4" descr="Συχνές Ερωτήσεις">
            <a:extLst>
              <a:ext uri="{FF2B5EF4-FFF2-40B4-BE49-F238E27FC236}">
                <a16:creationId xmlns:a16="http://schemas.microsoft.com/office/drawing/2014/main" id="{F324E235-99AC-4100-8596-1797E4913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-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302" y="5777966"/>
            <a:ext cx="1573476" cy="594151"/>
          </a:xfrm>
          <a:prstGeom prst="rect">
            <a:avLst/>
          </a:prstGeom>
          <a:ln>
            <a:noFill/>
          </a:ln>
          <a:effectLst>
            <a:softEdge rad="660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3A7FC43D-7883-4AA1-ADCD-9CB989AB1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8" y="6144855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5271D229-11F1-4F7A-92D9-5D7140D3AC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61" y="4067605"/>
            <a:ext cx="1068512" cy="1068512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1F7E5F7F-429B-4556-862C-034E2684B68F}"/>
              </a:ext>
            </a:extLst>
          </p:cNvPr>
          <p:cNvSpPr/>
          <p:nvPr/>
        </p:nvSpPr>
        <p:spPr>
          <a:xfrm>
            <a:off x="6811861" y="4991061"/>
            <a:ext cx="16065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erasmusduth</a:t>
            </a:r>
            <a:endParaRPr lang="el-GR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393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>
                <a:solidFill>
                  <a:schemeClr val="bg1"/>
                </a:solidFill>
              </a:rPr>
              <a:t>Πρακτική Άσκηση στα πλαίσια του</a:t>
            </a:r>
            <a:r>
              <a:rPr lang="en-US" b="1" dirty="0">
                <a:solidFill>
                  <a:schemeClr val="bg1"/>
                </a:solidFill>
              </a:rPr>
              <a:t> Erasmus+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2950" y="2218087"/>
            <a:ext cx="4863725" cy="650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ΠΟΙΟΙ ΜΠΟΡΟΥΝ ΝΑ ΣΥΜΜΕΤΕΧΟΥΝ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E82C17DA-FD07-4BCB-8607-9C35AC608B17}"/>
              </a:ext>
            </a:extLst>
          </p:cNvPr>
          <p:cNvSpPr/>
          <p:nvPr/>
        </p:nvSpPr>
        <p:spPr>
          <a:xfrm>
            <a:off x="2135558" y="3038871"/>
            <a:ext cx="9055356" cy="136740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Ενεργοί φοιτητές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Οι περίοδοι πρακτικής άσκησης στο εξωτερικό υποστηρίζονται κατά τη διάρκεια των σπουδών σε οποιονδήποτε κύκλο σπουδών.</a:t>
            </a: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id="{C948B7D9-B049-4926-B3B4-B6D4850BC560}"/>
              </a:ext>
            </a:extLst>
          </p:cNvPr>
          <p:cNvSpPr/>
          <p:nvPr/>
        </p:nvSpPr>
        <p:spPr>
          <a:xfrm>
            <a:off x="2135558" y="4588778"/>
            <a:ext cx="9055356" cy="16870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Πρόσφατοι Απόφοιτοι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Δυνατότητα συμμετοχής εντός 1 έτους από την αποφοίτηση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n-US" sz="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Σημαντική Προϋπόθεση!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ι φοιτητές/τριες να έχουν περατώσει τις σπουδές τους μετά την προθεσμία υποβολής αιτήσεων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Βέλος: Κάτω 7">
            <a:extLst>
              <a:ext uri="{FF2B5EF4-FFF2-40B4-BE49-F238E27FC236}">
                <a16:creationId xmlns:a16="http://schemas.microsoft.com/office/drawing/2014/main" id="{749B97E2-AE8B-4011-B26D-6AB2B6086E81}"/>
              </a:ext>
            </a:extLst>
          </p:cNvPr>
          <p:cNvSpPr/>
          <p:nvPr/>
        </p:nvSpPr>
        <p:spPr>
          <a:xfrm rot="16200000">
            <a:off x="839236" y="3302954"/>
            <a:ext cx="576421" cy="79711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299DA0A9-452D-40DB-8A4B-3B393AEBFDA2}"/>
              </a:ext>
            </a:extLst>
          </p:cNvPr>
          <p:cNvSpPr/>
          <p:nvPr/>
        </p:nvSpPr>
        <p:spPr>
          <a:xfrm rot="16200000">
            <a:off x="839236" y="4891557"/>
            <a:ext cx="576421" cy="79711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1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12950" y="2218087"/>
            <a:ext cx="4863725" cy="6501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ΠΟΥ ΜΠΟΡΩ ΝΑ </a:t>
            </a:r>
            <a:r>
              <a:rPr lang="el-GR" sz="2000" b="1">
                <a:solidFill>
                  <a:schemeClr val="bg2">
                    <a:lumMod val="10000"/>
                  </a:schemeClr>
                </a:solidFill>
              </a:rPr>
              <a:t>ΠΑΩ 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Βέλος: Κάτω 11">
            <a:extLst>
              <a:ext uri="{FF2B5EF4-FFF2-40B4-BE49-F238E27FC236}">
                <a16:creationId xmlns:a16="http://schemas.microsoft.com/office/drawing/2014/main" id="{299DA0A9-452D-40DB-8A4B-3B393AEBFDA2}"/>
              </a:ext>
            </a:extLst>
          </p:cNvPr>
          <p:cNvSpPr/>
          <p:nvPr/>
        </p:nvSpPr>
        <p:spPr>
          <a:xfrm rot="16200000">
            <a:off x="897959" y="4135184"/>
            <a:ext cx="576421" cy="797119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91FEDC-6A3A-47C8-8BE9-5DADDE2642BA}"/>
              </a:ext>
            </a:extLst>
          </p:cNvPr>
          <p:cNvSpPr/>
          <p:nvPr/>
        </p:nvSpPr>
        <p:spPr>
          <a:xfrm>
            <a:off x="2525558" y="3141974"/>
            <a:ext cx="8470448" cy="30572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alt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Φορείς υποδοχής: επιχείρηση, ερευνητικό ίδρυμα, εργαστήριο, οργανισμός ή οποιοσδήποτε άλλος συναφής χώρος εργασίας.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Επιλέγεις φορέα ανάλογα με: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     </a:t>
            </a:r>
            <a:r>
              <a:rPr lang="el-GR" sz="2400" spc="33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el-GR" sz="2400" spc="33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τη γλώσσα που γνωρίζεις 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     </a:t>
            </a:r>
            <a:r>
              <a:rPr lang="el-GR" sz="2400" spc="33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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τα επαγγελματικά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DM Sans"/>
              </a:rPr>
              <a:t>σου ενδιαφέροντα</a:t>
            </a:r>
          </a:p>
        </p:txBody>
      </p:sp>
    </p:spTree>
    <p:extLst>
      <p:ext uri="{BB962C8B-B14F-4D97-AF65-F5344CB8AC3E}">
        <p14:creationId xmlns:p14="http://schemas.microsoft.com/office/powerpoint/2010/main" val="42345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5284" y="2178917"/>
            <a:ext cx="4446166" cy="687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ΓΙΑ ΠΟΣΟ ΔΙΑΣΤΗΜΑ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91FEDC-6A3A-47C8-8BE9-5DADDE2642BA}"/>
              </a:ext>
            </a:extLst>
          </p:cNvPr>
          <p:cNvSpPr/>
          <p:nvPr/>
        </p:nvSpPr>
        <p:spPr>
          <a:xfrm>
            <a:off x="2776755" y="3141975"/>
            <a:ext cx="8263157" cy="2839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Από 2 έως 3 μήνες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βασική περίοδος για την οποία δίνεται επιχορήγηση από το πρόγραμμα Erasmus+.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Περίοδος μεγαλύτερη των 3 μηνών (έως 12 μήνες) είναι επιλέξιμη, χωρίς χρηματοδότηση (zero grant).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Βέλος: Κάτω 12">
            <a:extLst>
              <a:ext uri="{FF2B5EF4-FFF2-40B4-BE49-F238E27FC236}">
                <a16:creationId xmlns:a16="http://schemas.microsoft.com/office/drawing/2014/main" id="{044A747A-B52D-47BA-A063-30857A51C30B}"/>
              </a:ext>
            </a:extLst>
          </p:cNvPr>
          <p:cNvSpPr/>
          <p:nvPr/>
        </p:nvSpPr>
        <p:spPr>
          <a:xfrm rot="16200000">
            <a:off x="1120866" y="4036813"/>
            <a:ext cx="687194" cy="99169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5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ΠΟΙΑ Η </a:t>
            </a:r>
            <a:r>
              <a:rPr lang="el-GR" sz="2000" b="1">
                <a:solidFill>
                  <a:schemeClr val="bg2">
                    <a:lumMod val="10000"/>
                  </a:schemeClr>
                </a:solidFill>
              </a:rPr>
              <a:t>ΔΙΑΔΙΚΑΣΙΑ ΕΠΙΛΟΓΗΣ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F6A0AEB-80CA-4C9A-A055-1990A6D2F22D}"/>
              </a:ext>
            </a:extLst>
          </p:cNvPr>
          <p:cNvSpPr/>
          <p:nvPr/>
        </p:nvSpPr>
        <p:spPr>
          <a:xfrm>
            <a:off x="2550253" y="3010126"/>
            <a:ext cx="8470448" cy="29780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Παρακολουθείς τις ανακοινώσεις του Τμήματός σου για πρόσκληση υποβολής αιτήσεων καθώς και το </a:t>
            </a:r>
            <a:r>
              <a:rPr lang="el-GR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πεδίο 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l-GR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Νέα-Ανακοινώσεις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στη σελίδα του </a:t>
            </a:r>
            <a:r>
              <a:rPr lang="el-GR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γραφείου μας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l-GR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erasmus.duth</a:t>
            </a:r>
            <a:r>
              <a:rPr lang="en-US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.gr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Εξασφαλίζεις επιστολή αποδοχής από φορέα υποδοχής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Υποβάλλεις αίτηση εντός των </a:t>
            </a:r>
            <a:r>
              <a:rPr lang="el-GR" sz="240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προθεσμιών 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489C7E1C-AF6E-4D3F-8619-A636CEB917AB}"/>
              </a:ext>
            </a:extLst>
          </p:cNvPr>
          <p:cNvSpPr/>
          <p:nvPr/>
        </p:nvSpPr>
        <p:spPr>
          <a:xfrm rot="16200000">
            <a:off x="1120866" y="4036813"/>
            <a:ext cx="687194" cy="99169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6440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ΑΠΑΙΤΟΥΜΕΝΑ ΔΙΚΑΙΟΛΟΓΗΤΙΚΑ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F6A0AEB-80CA-4C9A-A055-1990A6D2F22D}"/>
              </a:ext>
            </a:extLst>
          </p:cNvPr>
          <p:cNvSpPr/>
          <p:nvPr/>
        </p:nvSpPr>
        <p:spPr>
          <a:xfrm>
            <a:off x="2441196" y="2936147"/>
            <a:ext cx="8598716" cy="31542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Αίτηση Υποψηφιότητας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Βιογραφικό Σημείωμα (στα ελληνικά)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Φωτοτυπία Αστυνομικής Ταυτότητας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Πιστοποιητικό Φοιτητικής ιδιότητας (προπτυχιακού-μεταπτυχιακού κύκλου σπουδών) με αναλυτική βαθμολογία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Αντίγραφο πτυχίου (για μεταπτυχιακούς φοιτητές και υποψήφιους διδάκτορες)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Πιστοποιητικό επάρκειας γνώσης ξένης γλώσσας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Συστατική Επιστολή Πρότασης Επιλογής του Υποψηφίου από μέλος Δ.Ε.Π. του Τμήματος</a:t>
            </a:r>
          </a:p>
          <a:p>
            <a:pPr marL="342900" indent="-342900" algn="just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Πρωτότυπη Επιστολή Αποδοχής (Letter of Acceptance and Working Program)</a:t>
            </a:r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489C7E1C-AF6E-4D3F-8619-A636CEB917AB}"/>
              </a:ext>
            </a:extLst>
          </p:cNvPr>
          <p:cNvSpPr/>
          <p:nvPr/>
        </p:nvSpPr>
        <p:spPr>
          <a:xfrm rot="16200000">
            <a:off x="1120866" y="4036813"/>
            <a:ext cx="687194" cy="99169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592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ΠΩΣ ΘΑ </a:t>
            </a:r>
            <a:r>
              <a:rPr lang="el-GR" sz="2000" b="1">
                <a:solidFill>
                  <a:schemeClr val="bg2">
                    <a:lumMod val="10000"/>
                  </a:schemeClr>
                </a:solidFill>
              </a:rPr>
              <a:t>ΒΡΩ ΦΟΡΕΑ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E4A521F-F478-4307-B6E5-A52DFBC5732B}"/>
              </a:ext>
            </a:extLst>
          </p:cNvPr>
          <p:cNvSpPr/>
          <p:nvPr/>
        </p:nvSpPr>
        <p:spPr>
          <a:xfrm>
            <a:off x="4068453" y="3043682"/>
            <a:ext cx="3294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>
                <a:solidFill>
                  <a:schemeClr val="tx2">
                    <a:lumMod val="75000"/>
                  </a:schemeClr>
                </a:solidFill>
              </a:rPr>
              <a:t>Χρήσιμες πλατφόρμες:</a:t>
            </a:r>
          </a:p>
        </p:txBody>
      </p:sp>
      <p:pic>
        <p:nvPicPr>
          <p:cNvPr id="10" name="Picture 6" descr="ErasmusIntern.org | Erasmus Student Network">
            <a:hlinkClick r:id="rId5"/>
            <a:extLst>
              <a:ext uri="{FF2B5EF4-FFF2-40B4-BE49-F238E27FC236}">
                <a16:creationId xmlns:a16="http://schemas.microsoft.com/office/drawing/2014/main" id="{E6E34B6A-D508-432A-893F-6175B11CA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032" y="3190469"/>
            <a:ext cx="1887056" cy="1358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D050D408-F0D5-4531-BFEC-B3A31E1A7D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115" y="3945785"/>
            <a:ext cx="2921652" cy="480084"/>
          </a:xfrm>
          <a:prstGeom prst="rect">
            <a:avLst/>
          </a:prstGeom>
        </p:spPr>
      </p:pic>
      <p:pic>
        <p:nvPicPr>
          <p:cNvPr id="12" name="Picture 2" descr="Linkedin Logo | The most famous brands and company logos in the world">
            <a:hlinkClick r:id="rId8"/>
            <a:extLst>
              <a:ext uri="{FF2B5EF4-FFF2-40B4-BE49-F238E27FC236}">
                <a16:creationId xmlns:a16="http://schemas.microsoft.com/office/drawing/2014/main" id="{372AD465-7EF0-40A2-9899-9D965CEE8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79" y="3661744"/>
            <a:ext cx="1863404" cy="104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6FE74453-559D-45C2-85A3-5E2C097AE45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566" y="5206294"/>
            <a:ext cx="3091928" cy="586752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91E112CF-AD4A-457B-A146-02917E3101B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58" y="4841788"/>
            <a:ext cx="1128922" cy="752615"/>
          </a:xfrm>
          <a:prstGeom prst="rect">
            <a:avLst/>
          </a:prstGeom>
        </p:spPr>
      </p:pic>
      <p:sp>
        <p:nvSpPr>
          <p:cNvPr id="18" name="Θέση περιεχομένου 1">
            <a:extLst>
              <a:ext uri="{FF2B5EF4-FFF2-40B4-BE49-F238E27FC236}">
                <a16:creationId xmlns:a16="http://schemas.microsoft.com/office/drawing/2014/main" id="{F7CE4972-E480-4B90-A8C0-77FD6AF48BC5}"/>
              </a:ext>
            </a:extLst>
          </p:cNvPr>
          <p:cNvSpPr txBox="1">
            <a:spLocks/>
          </p:cNvSpPr>
          <p:nvPr/>
        </p:nvSpPr>
        <p:spPr>
          <a:xfrm>
            <a:off x="1192032" y="4529861"/>
            <a:ext cx="1732106" cy="360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1B6FD"/>
              </a:buClr>
              <a:buNone/>
            </a:pP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erasmusintern.org</a:t>
            </a:r>
            <a:endParaRPr lang="el-GR" sz="1000" dirty="0">
              <a:solidFill>
                <a:schemeClr val="accent1">
                  <a:lumMod val="50000"/>
                </a:schemeClr>
              </a:solidFill>
              <a:latin typeface="Candara"/>
            </a:endParaRPr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41AF7ED3-4B49-4625-A708-472F330168D6}"/>
              </a:ext>
            </a:extLst>
          </p:cNvPr>
          <p:cNvSpPr/>
          <p:nvPr/>
        </p:nvSpPr>
        <p:spPr>
          <a:xfrm>
            <a:off x="5170494" y="4425869"/>
            <a:ext cx="10182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Aiesec</a:t>
            </a:r>
            <a:r>
              <a:rPr lang="el-GR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org</a:t>
            </a:r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A54295A-6687-4736-B0C6-4DBE2E620040}"/>
              </a:ext>
            </a:extLst>
          </p:cNvPr>
          <p:cNvSpPr/>
          <p:nvPr/>
        </p:nvSpPr>
        <p:spPr>
          <a:xfrm>
            <a:off x="9139247" y="4375972"/>
            <a:ext cx="13580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gr.linkedin.com</a:t>
            </a:r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8ADEA672-70D8-40BD-873D-BADB4434213D}"/>
              </a:ext>
            </a:extLst>
          </p:cNvPr>
          <p:cNvSpPr/>
          <p:nvPr/>
        </p:nvSpPr>
        <p:spPr>
          <a:xfrm>
            <a:off x="7241402" y="5594403"/>
            <a:ext cx="19607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trainingexperience.org/</a:t>
            </a:r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686A4F06-B547-4D40-AC6E-1DDD098EF777}"/>
              </a:ext>
            </a:extLst>
          </p:cNvPr>
          <p:cNvSpPr/>
          <p:nvPr/>
        </p:nvSpPr>
        <p:spPr>
          <a:xfrm>
            <a:off x="2989805" y="5594403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accent1">
                    <a:lumMod val="50000"/>
                  </a:schemeClr>
                </a:solidFill>
              </a:rPr>
              <a:t>praxisnetwork.eu</a:t>
            </a:r>
            <a:endParaRPr lang="el-GR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698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ΠΩΣ ΘΑ </a:t>
            </a:r>
            <a:r>
              <a:rPr lang="el-GR" sz="2000" b="1">
                <a:solidFill>
                  <a:schemeClr val="bg2">
                    <a:lumMod val="10000"/>
                  </a:schemeClr>
                </a:solidFill>
              </a:rPr>
              <a:t>ΒΡΩ ΦΟΡΕΑ</a:t>
            </a:r>
            <a:r>
              <a:rPr lang="en-US" sz="2000" b="1" dirty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l-GR" sz="20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0F6A0AEB-80CA-4C9A-A055-1990A6D2F22D}"/>
              </a:ext>
            </a:extLst>
          </p:cNvPr>
          <p:cNvSpPr/>
          <p:nvPr/>
        </p:nvSpPr>
        <p:spPr>
          <a:xfrm>
            <a:off x="2248899" y="2909742"/>
            <a:ext cx="8883112" cy="32894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Στέλνετε ηλεκτρονικό μήνυμα στους φορέα που επιθυμείτε να μετακινηθείτε, μαζί με το βιογραφικό σας στα αγγλικά και τους αναφέρετε: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endParaRPr lang="el-GR" sz="8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100000"/>
            </a:pP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ότι ενδιαφέρεστε να πραγματοποιήσετε πρακτική άσκηση στο πλαίσιο του προγράμματος  Erasmus+ </a:t>
            </a:r>
            <a:b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την επιθυμητή διάρκεια της πρακτικής</a:t>
            </a:r>
            <a:b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US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περιγράφετε το αντικείμενο/ειδικότητά σας</a:t>
            </a:r>
            <a:b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22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• ότι ο φορέας δεν έχει καμία οικονομική υποχρέωση, καθώς η πρακτική χρηματοδοτείται από το πρόγραμμα Erasmus+.</a:t>
            </a:r>
          </a:p>
        </p:txBody>
      </p:sp>
      <p:sp>
        <p:nvSpPr>
          <p:cNvPr id="9" name="Βέλος: Κάτω 8">
            <a:extLst>
              <a:ext uri="{FF2B5EF4-FFF2-40B4-BE49-F238E27FC236}">
                <a16:creationId xmlns:a16="http://schemas.microsoft.com/office/drawing/2014/main" id="{489C7E1C-AF6E-4D3F-8619-A636CEB917AB}"/>
              </a:ext>
            </a:extLst>
          </p:cNvPr>
          <p:cNvSpPr/>
          <p:nvPr/>
        </p:nvSpPr>
        <p:spPr>
          <a:xfrm rot="16200000">
            <a:off x="938261" y="3849522"/>
            <a:ext cx="687194" cy="991695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319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FA1C76A2-C07A-4508-8B48-9C2E0C63B95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36895" y="2093326"/>
            <a:ext cx="4320331" cy="5756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r>
              <a:rPr lang="el-GR" sz="2000" b="1" dirty="0">
                <a:solidFill>
                  <a:schemeClr val="bg2">
                    <a:lumMod val="10000"/>
                  </a:schemeClr>
                </a:solidFill>
              </a:rPr>
              <a:t>ΧΩΡΕΣ ΥΠΟΔΟΧΗΣ ΚΑΙ ΥΠΟΤΡΟΦΙΕΣ 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1779305" y="548640"/>
            <a:ext cx="8470448" cy="1169941"/>
          </a:xfrm>
        </p:spPr>
        <p:txBody>
          <a:bodyPr>
            <a:noAutofit/>
          </a:bodyPr>
          <a:lstStyle/>
          <a:p>
            <a:r>
              <a:rPr lang="el-GR" b="1" dirty="0"/>
              <a:t>Πρακτική Άσκηση στα πλαίσια του</a:t>
            </a:r>
            <a:r>
              <a:rPr lang="en-US" b="1" dirty="0"/>
              <a:t> Erasmus+</a:t>
            </a:r>
            <a:r>
              <a:rPr lang="el-GR" b="1" dirty="0"/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5" y="6199211"/>
            <a:ext cx="2016225" cy="575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2010" y="5659157"/>
            <a:ext cx="932769" cy="1115665"/>
          </a:xfrm>
          <a:prstGeom prst="rect">
            <a:avLst/>
          </a:prstGeom>
        </p:spPr>
      </p:pic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id="{5661750F-103E-4716-9E5A-6FF2A3988947}"/>
              </a:ext>
            </a:extLst>
          </p:cNvPr>
          <p:cNvSpPr/>
          <p:nvPr/>
        </p:nvSpPr>
        <p:spPr>
          <a:xfrm>
            <a:off x="536895" y="3020036"/>
            <a:ext cx="3211586" cy="30619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200" dirty="0">
              <a:solidFill>
                <a:schemeClr val="tx1"/>
              </a:solidFill>
            </a:endParaRPr>
          </a:p>
          <a:p>
            <a:pPr algn="ctr"/>
            <a:endParaRPr lang="el-GR" sz="1200" dirty="0">
              <a:solidFill>
                <a:schemeClr val="tx1"/>
              </a:solidFill>
            </a:endParaRPr>
          </a:p>
          <a:p>
            <a:pPr algn="ctr"/>
            <a:endParaRPr lang="el-GR" sz="1200" dirty="0">
              <a:solidFill>
                <a:schemeClr val="tx1"/>
              </a:solidFill>
            </a:endParaRPr>
          </a:p>
          <a:p>
            <a:pPr algn="ctr"/>
            <a:endParaRPr lang="el-GR" sz="1200" dirty="0">
              <a:solidFill>
                <a:schemeClr val="tx1"/>
              </a:solidFill>
            </a:endParaRPr>
          </a:p>
          <a:p>
            <a:pPr algn="ctr"/>
            <a:endParaRPr lang="el-GR" sz="1200" dirty="0">
              <a:solidFill>
                <a:schemeClr val="tx1"/>
              </a:solidFill>
            </a:endParaRPr>
          </a:p>
          <a:p>
            <a:pPr algn="ctr"/>
            <a:r>
              <a:rPr lang="el-GR" sz="1200" dirty="0">
                <a:solidFill>
                  <a:schemeClr val="tx1"/>
                </a:solidFill>
              </a:rPr>
              <a:t>Αυστρία, Βέλγιο, Γερμανία, Γαλλία, Δανία, Ιρλανδία, Ισλανδία, Ιταλία, Λιχτενστάιν, Λουξεμβούργο, Νορβηγία, Ολλανδία, Σουηδία, Φινλανδία.</a:t>
            </a:r>
          </a:p>
          <a:p>
            <a:pPr algn="ctr"/>
            <a:r>
              <a:rPr lang="el-GR" sz="1200" dirty="0">
                <a:solidFill>
                  <a:schemeClr val="tx1"/>
                </a:solidFill>
              </a:rPr>
              <a:t>(Ανδόρα, Μονακό, Σαν Μαρίνο, Βατικανό)</a:t>
            </a:r>
          </a:p>
          <a:p>
            <a:pPr algn="ctr"/>
            <a:r>
              <a:rPr lang="el-GR" sz="1200" dirty="0">
                <a:solidFill>
                  <a:schemeClr val="tx1"/>
                </a:solidFill>
              </a:rPr>
              <a:t>(Νήσοι Φερόες, Ελβετία, Ηνωμένο Βασίλειο)  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73FB378E-9416-4124-8091-EEBDD2AA9106}"/>
              </a:ext>
            </a:extLst>
          </p:cNvPr>
          <p:cNvSpPr/>
          <p:nvPr/>
        </p:nvSpPr>
        <p:spPr>
          <a:xfrm>
            <a:off x="4221058" y="3011646"/>
            <a:ext cx="3354199" cy="306198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endParaRPr lang="el-GR" dirty="0">
              <a:solidFill>
                <a:schemeClr val="tx1"/>
              </a:solidFill>
            </a:endParaRPr>
          </a:p>
          <a:p>
            <a:pPr algn="ctr"/>
            <a:r>
              <a:rPr lang="el-GR" sz="1600" dirty="0">
                <a:solidFill>
                  <a:schemeClr val="tx1"/>
                </a:solidFill>
              </a:rPr>
              <a:t>Εσθονία, Ισπανία, Κύπρος, Λετονία, Μάλτα, Πορτογαλία, Σλοβακία, Σλοβενία, Τσεχία.</a:t>
            </a:r>
          </a:p>
        </p:txBody>
      </p:sp>
      <p:sp>
        <p:nvSpPr>
          <p:cNvPr id="11" name="Ορθογώνιο: Στρογγύλεμα γωνιών 10">
            <a:extLst>
              <a:ext uri="{FF2B5EF4-FFF2-40B4-BE49-F238E27FC236}">
                <a16:creationId xmlns:a16="http://schemas.microsoft.com/office/drawing/2014/main" id="{C5ECE312-5576-4BDB-A854-0C4111730FC6}"/>
              </a:ext>
            </a:extLst>
          </p:cNvPr>
          <p:cNvSpPr/>
          <p:nvPr/>
        </p:nvSpPr>
        <p:spPr>
          <a:xfrm>
            <a:off x="8047834" y="2942437"/>
            <a:ext cx="3084174" cy="30619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600" dirty="0">
              <a:solidFill>
                <a:schemeClr val="tx1"/>
              </a:solidFill>
            </a:endParaRPr>
          </a:p>
          <a:p>
            <a:pPr algn="ctr"/>
            <a:endParaRPr lang="el-GR" sz="1600" dirty="0">
              <a:solidFill>
                <a:schemeClr val="tx1"/>
              </a:solidFill>
            </a:endParaRPr>
          </a:p>
          <a:p>
            <a:pPr algn="ctr"/>
            <a:endParaRPr lang="el-GR" sz="1600" dirty="0">
              <a:solidFill>
                <a:schemeClr val="tx1"/>
              </a:solidFill>
            </a:endParaRPr>
          </a:p>
          <a:p>
            <a:pPr algn="ctr"/>
            <a:r>
              <a:rPr lang="el-GR" sz="1600" dirty="0">
                <a:solidFill>
                  <a:schemeClr val="tx1"/>
                </a:solidFill>
              </a:rPr>
              <a:t>Βόρεια Μακεδονία, Βουλγαρία, Κροατία, Λιθουανία, Ουγγαρία, Πολωνία, Ρουμανία, Σερβία, Τουρκία.</a:t>
            </a:r>
          </a:p>
        </p:txBody>
      </p:sp>
      <p:sp>
        <p:nvSpPr>
          <p:cNvPr id="8" name="Ορθογώνιο 7">
            <a:extLst>
              <a:ext uri="{FF2B5EF4-FFF2-40B4-BE49-F238E27FC236}">
                <a16:creationId xmlns:a16="http://schemas.microsoft.com/office/drawing/2014/main" id="{39C797D7-FE4F-49F8-B946-BD67D91DAA94}"/>
              </a:ext>
            </a:extLst>
          </p:cNvPr>
          <p:cNvSpPr/>
          <p:nvPr/>
        </p:nvSpPr>
        <p:spPr>
          <a:xfrm>
            <a:off x="814294" y="3011646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0070C0"/>
                </a:solidFill>
              </a:rPr>
              <a:t>Ομάδα 1</a:t>
            </a: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2BB45DE2-04D7-4084-8FBB-AB2B64F63C78}"/>
              </a:ext>
            </a:extLst>
          </p:cNvPr>
          <p:cNvSpPr/>
          <p:nvPr/>
        </p:nvSpPr>
        <p:spPr>
          <a:xfrm>
            <a:off x="4576891" y="2957116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0070C0"/>
                </a:solidFill>
              </a:rPr>
              <a:t>Ομάδα 2</a:t>
            </a: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F75F31B-0827-44EE-BAE7-FCB8E5F97B09}"/>
              </a:ext>
            </a:extLst>
          </p:cNvPr>
          <p:cNvSpPr/>
          <p:nvPr/>
        </p:nvSpPr>
        <p:spPr>
          <a:xfrm>
            <a:off x="8325983" y="2942437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dirty="0">
                <a:solidFill>
                  <a:srgbClr val="0070C0"/>
                </a:solidFill>
              </a:rPr>
              <a:t>Ομάδα 3</a:t>
            </a: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3DB0E6FC-B4DB-46D8-A35F-DE6A8AD7FEA7}"/>
              </a:ext>
            </a:extLst>
          </p:cNvPr>
          <p:cNvSpPr/>
          <p:nvPr/>
        </p:nvSpPr>
        <p:spPr>
          <a:xfrm>
            <a:off x="1554309" y="3607107"/>
            <a:ext cx="1382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 </a:t>
            </a:r>
            <a:r>
              <a:rPr lang="el-GR" b="1" dirty="0"/>
              <a:t>€</a:t>
            </a:r>
            <a:r>
              <a:rPr lang="el-GR" sz="3200" dirty="0"/>
              <a:t>700</a:t>
            </a:r>
            <a:r>
              <a:rPr lang="el-GR" sz="1050" dirty="0"/>
              <a:t>/ μήνα</a:t>
            </a:r>
            <a:endParaRPr lang="el-GR" dirty="0"/>
          </a:p>
        </p:txBody>
      </p:sp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39100164-9EC9-41C7-A42C-FDFFCD35FFBE}"/>
              </a:ext>
            </a:extLst>
          </p:cNvPr>
          <p:cNvSpPr/>
          <p:nvPr/>
        </p:nvSpPr>
        <p:spPr>
          <a:xfrm>
            <a:off x="8993066" y="3611381"/>
            <a:ext cx="14847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 </a:t>
            </a:r>
            <a:r>
              <a:rPr lang="el-GR" b="1" dirty="0"/>
              <a:t>€</a:t>
            </a:r>
            <a:r>
              <a:rPr lang="el-GR" sz="3200" dirty="0"/>
              <a:t>600</a:t>
            </a:r>
            <a:r>
              <a:rPr lang="el-GR" sz="1050" dirty="0"/>
              <a:t>/ μήνα</a:t>
            </a:r>
            <a:endParaRPr lang="el-GR" dirty="0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5F9EFE3F-199B-428C-A278-9329C094A4C0}"/>
              </a:ext>
            </a:extLst>
          </p:cNvPr>
          <p:cNvSpPr/>
          <p:nvPr/>
        </p:nvSpPr>
        <p:spPr>
          <a:xfrm>
            <a:off x="5206832" y="3611382"/>
            <a:ext cx="1382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 </a:t>
            </a:r>
            <a:r>
              <a:rPr lang="el-GR" b="1" dirty="0"/>
              <a:t>€</a:t>
            </a:r>
            <a:r>
              <a:rPr lang="el-GR" sz="3200" dirty="0"/>
              <a:t>650</a:t>
            </a:r>
            <a:r>
              <a:rPr lang="el-GR" sz="1050" dirty="0"/>
              <a:t>/ μήνα</a:t>
            </a:r>
            <a:endParaRPr lang="el-GR" dirty="0"/>
          </a:p>
        </p:txBody>
      </p:sp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44799C2D-B62D-4590-931F-01BA1928EFD0}"/>
              </a:ext>
            </a:extLst>
          </p:cNvPr>
          <p:cNvSpPr/>
          <p:nvPr/>
        </p:nvSpPr>
        <p:spPr>
          <a:xfrm>
            <a:off x="865958" y="3263316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>
                <a:solidFill>
                  <a:schemeClr val="tx2">
                    <a:lumMod val="75000"/>
                  </a:schemeClr>
                </a:solidFill>
              </a:rPr>
              <a:t>χώρες με υψηλό κόστος διαβίωσης</a:t>
            </a:r>
          </a:p>
        </p:txBody>
      </p: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69BE4852-5396-41FC-A34F-ECDA2932D4FB}"/>
              </a:ext>
            </a:extLst>
          </p:cNvPr>
          <p:cNvSpPr/>
          <p:nvPr/>
        </p:nvSpPr>
        <p:spPr>
          <a:xfrm>
            <a:off x="4576889" y="3246618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>
                <a:solidFill>
                  <a:schemeClr val="tx2">
                    <a:lumMod val="75000"/>
                  </a:schemeClr>
                </a:solidFill>
              </a:rPr>
              <a:t>χώρες με μεσαίο κόστος διαβίωσης</a:t>
            </a:r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F7A046CC-0642-4C4A-85F9-B372C902860D}"/>
              </a:ext>
            </a:extLst>
          </p:cNvPr>
          <p:cNvSpPr/>
          <p:nvPr/>
        </p:nvSpPr>
        <p:spPr>
          <a:xfrm>
            <a:off x="8268655" y="3246617"/>
            <a:ext cx="2642532" cy="486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000" b="1" dirty="0">
                <a:solidFill>
                  <a:schemeClr val="tx2">
                    <a:lumMod val="75000"/>
                  </a:schemeClr>
                </a:solidFill>
              </a:rPr>
              <a:t>χώρες με χαμηλό κόστος διαβίωσης</a:t>
            </a:r>
          </a:p>
        </p:txBody>
      </p:sp>
    </p:spTree>
    <p:extLst>
      <p:ext uri="{BB962C8B-B14F-4D97-AF65-F5344CB8AC3E}">
        <p14:creationId xmlns:p14="http://schemas.microsoft.com/office/powerpoint/2010/main" val="1822811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Κυματομορφή">
  <a:themeElements>
    <a:clrScheme name="Κυματομορφή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Κυματομορφή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Κυματομορφή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2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3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4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5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6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7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ppt/theme/themeOverride8.xml><?xml version="1.0" encoding="utf-8"?>
<a:themeOverride xmlns:a="http://schemas.openxmlformats.org/drawingml/2006/main">
  <a:clrScheme name="Κυματομορφή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701</TotalTime>
  <Words>741</Words>
  <Application>Microsoft Office PowerPoint</Application>
  <PresentationFormat>Ευρεία οθόνη</PresentationFormat>
  <Paragraphs>120</Paragraphs>
  <Slides>12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8" baseType="lpstr">
      <vt:lpstr>Arial</vt:lpstr>
      <vt:lpstr>Calibri</vt:lpstr>
      <vt:lpstr>Candara</vt:lpstr>
      <vt:lpstr>Symbol</vt:lpstr>
      <vt:lpstr>Times New Roman</vt:lpstr>
      <vt:lpstr>Κυματομορφή</vt:lpstr>
      <vt:lpstr>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Πρακτική Άσκηση στα πλαίσια του Erasmus+ </vt:lpstr>
      <vt:lpstr>Επικοινωνία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Χαρούλα Τριάντη</dc:creator>
  <cp:lastModifiedBy>Anna Mastrogianni</cp:lastModifiedBy>
  <cp:revision>84</cp:revision>
  <dcterms:created xsi:type="dcterms:W3CDTF">2023-02-17T07:50:59Z</dcterms:created>
  <dcterms:modified xsi:type="dcterms:W3CDTF">2026-05-04T19:19:04Z</dcterms:modified>
</cp:coreProperties>
</file>